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58" r:id="rId3"/>
    <p:sldId id="264" r:id="rId4"/>
    <p:sldId id="269" r:id="rId5"/>
    <p:sldId id="265" r:id="rId6"/>
    <p:sldId id="263" r:id="rId7"/>
    <p:sldId id="262" r:id="rId8"/>
    <p:sldId id="267" r:id="rId9"/>
    <p:sldId id="271" r:id="rId10"/>
    <p:sldId id="272" r:id="rId11"/>
    <p:sldId id="273" r:id="rId12"/>
    <p:sldId id="268" r:id="rId13"/>
    <p:sldId id="266" r:id="rId14"/>
    <p:sldId id="261" r:id="rId15"/>
    <p:sldId id="260" r:id="rId16"/>
    <p:sldId id="259" r:id="rId17"/>
    <p:sldId id="270" r:id="rId1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9" autoAdjust="0"/>
    <p:restoredTop sz="75319" autoAdjust="0"/>
  </p:normalViewPr>
  <p:slideViewPr>
    <p:cSldViewPr>
      <p:cViewPr>
        <p:scale>
          <a:sx n="80" d="100"/>
          <a:sy n="80" d="100"/>
        </p:scale>
        <p:origin x="-2508" y="-8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7/13/2013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7/13/2013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12</a:t>
            </a:fld>
            <a:endParaRPr lang="en-US"/>
          </a:p>
        </p:txBody>
      </p:sp>
    </p:spTree>
    <p:extLst>
      <p:ext uri="{BB962C8B-B14F-4D97-AF65-F5344CB8AC3E}">
        <p14:creationId xmlns:p14="http://schemas.microsoft.com/office/powerpoint/2010/main" val="55363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a:p>
        </p:txBody>
      </p:sp>
    </p:spTree>
    <p:extLst>
      <p:ext uri="{BB962C8B-B14F-4D97-AF65-F5344CB8AC3E}">
        <p14:creationId xmlns:p14="http://schemas.microsoft.com/office/powerpoint/2010/main" val="3681521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a bit</a:t>
            </a:r>
            <a:r>
              <a:rPr lang="en-US" baseline="0" dirty="0" smtClean="0"/>
              <a:t> further in time, many of the ancient humans asked the same questions: what do we do when our models—the results of all our work and thinking—fail?</a:t>
            </a:r>
          </a:p>
          <a:p>
            <a:r>
              <a:rPr lang="en-US" baseline="0" dirty="0" smtClean="0"/>
              <a:t>The first answer </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a:p>
        </p:txBody>
      </p:sp>
    </p:spTree>
    <p:extLst>
      <p:ext uri="{BB962C8B-B14F-4D97-AF65-F5344CB8AC3E}">
        <p14:creationId xmlns:p14="http://schemas.microsoft.com/office/powerpoint/2010/main" val="123039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15</a:t>
            </a:fld>
            <a:endParaRPr lang="en-US"/>
          </a:p>
        </p:txBody>
      </p:sp>
    </p:spTree>
    <p:extLst>
      <p:ext uri="{BB962C8B-B14F-4D97-AF65-F5344CB8AC3E}">
        <p14:creationId xmlns:p14="http://schemas.microsoft.com/office/powerpoint/2010/main" val="3736377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16</a:t>
            </a:fld>
            <a:endParaRPr lang="en-US"/>
          </a:p>
        </p:txBody>
      </p:sp>
    </p:spTree>
    <p:extLst>
      <p:ext uri="{BB962C8B-B14F-4D97-AF65-F5344CB8AC3E}">
        <p14:creationId xmlns:p14="http://schemas.microsoft.com/office/powerpoint/2010/main" val="88466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17</a:t>
            </a:fld>
            <a:endParaRPr lang="en-US"/>
          </a:p>
        </p:txBody>
      </p:sp>
    </p:spTree>
    <p:extLst>
      <p:ext uri="{BB962C8B-B14F-4D97-AF65-F5344CB8AC3E}">
        <p14:creationId xmlns:p14="http://schemas.microsoft.com/office/powerpoint/2010/main" val="251578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7/13/2013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7/13/2013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7/13/2013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7/13/2013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eg"/><Relationship Id="rId7"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image" Target="../media/image35.png"/><Relationship Id="rId4" Type="http://schemas.openxmlformats.org/officeDocument/2006/relationships/image" Target="../media/image3.wmf"/><Relationship Id="rId9" Type="http://schemas.openxmlformats.org/officeDocument/2006/relationships/image" Target="../media/image39.w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60695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0664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Failure</a:t>
            </a:r>
            <a:endParaRPr lang="en-US" dirty="0"/>
          </a:p>
        </p:txBody>
      </p:sp>
      <p:sp>
        <p:nvSpPr>
          <p:cNvPr id="3" name="Content Placeholder 2"/>
          <p:cNvSpPr>
            <a:spLocks noGrp="1"/>
          </p:cNvSpPr>
          <p:nvPr>
            <p:ph idx="1"/>
          </p:nvPr>
        </p:nvSpPr>
        <p:spPr/>
        <p:txBody>
          <a:bodyPr/>
          <a:lstStyle/>
          <a:p>
            <a:r>
              <a:rPr lang="en-US" dirty="0" smtClean="0"/>
              <a:t>God messed up our models</a:t>
            </a:r>
          </a:p>
          <a:p>
            <a:endParaRPr lang="en-US" dirty="0"/>
          </a:p>
        </p:txBody>
      </p:sp>
    </p:spTree>
    <p:extLst>
      <p:ext uri="{BB962C8B-B14F-4D97-AF65-F5344CB8AC3E}">
        <p14:creationId xmlns:p14="http://schemas.microsoft.com/office/powerpoint/2010/main" val="626368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15000" y="4536713"/>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886200" y="5010229"/>
            <a:ext cx="1156301" cy="14302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Program Files (x86)\Microsoft Office\MEDIA\CAGCAT10\j0293828.wmf"/>
          <p:cNvPicPr>
            <a:picLocks noGrp="1" noChangeAspect="1" noChangeArrowheads="1"/>
          </p:cNvPicPr>
          <p:nvPr>
            <p:ph idx="1"/>
          </p:nvPr>
        </p:nvPicPr>
        <p:blipFill>
          <a:blip r:embed="rId6" cstate="print">
            <a:extLst>
              <a:ext uri="{28A0092B-C50C-407E-A947-70E740481C1C}">
                <a14:useLocalDpi xmlns:a14="http://schemas.microsoft.com/office/drawing/2010/main"/>
              </a:ext>
            </a:extLst>
          </a:blip>
          <a:srcRect/>
          <a:stretch>
            <a:fillRect/>
          </a:stretch>
        </p:blipFill>
        <p:spPr bwMode="auto">
          <a:xfrm>
            <a:off x="3919573" y="2777324"/>
            <a:ext cx="1371600" cy="14434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Program Files (x86)\Microsoft Office\MEDIA\CAGCAT10\j0293828.wmf"/>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343443" y="2777324"/>
            <a:ext cx="1371600" cy="1443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Program Files (x86)\Microsoft Office\MEDIA\CAGCAT10\j0293828.wmf"/>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81800" y="2777324"/>
            <a:ext cx="1371600" cy="14434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519" y="780410"/>
            <a:ext cx="2560957" cy="2031325"/>
          </a:xfrm>
          <a:prstGeom prst="rect">
            <a:avLst/>
          </a:prstGeom>
          <a:noFill/>
        </p:spPr>
        <p:txBody>
          <a:bodyPr wrap="none" rtlCol="0">
            <a:spAutoFit/>
          </a:bodyPr>
          <a:lstStyle/>
          <a:p>
            <a:pPr marL="285750" indent="-285750">
              <a:buFont typeface="Arial" pitchFamily="34" charset="0"/>
              <a:buChar char="•"/>
            </a:pPr>
            <a:r>
              <a:rPr lang="en-US" dirty="0" smtClean="0"/>
              <a:t>Goal: </a:t>
            </a:r>
            <a:r>
              <a:rPr lang="en-US" cap="small" dirty="0" smtClean="0"/>
              <a:t>Food</a:t>
            </a:r>
            <a:r>
              <a:rPr lang="en-US" dirty="0" smtClean="0"/>
              <a:t>!</a:t>
            </a:r>
          </a:p>
          <a:p>
            <a:pPr marL="285750" indent="-285750">
              <a:buFont typeface="Arial" pitchFamily="34" charset="0"/>
              <a:buChar char="•"/>
            </a:pPr>
            <a:r>
              <a:rPr lang="en-US" dirty="0" smtClean="0"/>
              <a:t>When will it rain?</a:t>
            </a:r>
          </a:p>
          <a:p>
            <a:pPr marL="285750" indent="-285750">
              <a:buFont typeface="Arial" pitchFamily="34" charset="0"/>
              <a:buChar char="•"/>
            </a:pPr>
            <a:r>
              <a:rPr lang="en-US" dirty="0" smtClean="0"/>
              <a:t>Where are the deer</a:t>
            </a:r>
            <a:br>
              <a:rPr lang="en-US" dirty="0" smtClean="0"/>
            </a:br>
            <a:r>
              <a:rPr lang="en-US" dirty="0" smtClean="0"/>
              <a:t>given it’s raining?</a:t>
            </a:r>
            <a:endParaRPr lang="en-US" dirty="0"/>
          </a:p>
          <a:p>
            <a:pPr marL="285750" indent="-285750">
              <a:buFont typeface="Arial" pitchFamily="34" charset="0"/>
              <a:buChar char="•"/>
            </a:pPr>
            <a:r>
              <a:rPr lang="en-US" dirty="0" smtClean="0"/>
              <a:t>Make the herds move</a:t>
            </a:r>
            <a:br>
              <a:rPr lang="en-US" dirty="0" smtClean="0"/>
            </a:br>
            <a:r>
              <a:rPr lang="en-US" dirty="0" smtClean="0"/>
              <a:t>somewhere via noise?</a:t>
            </a:r>
          </a:p>
          <a:p>
            <a:pPr marL="107950" indent="-285750">
              <a:buFont typeface="Arial" pitchFamily="34" charset="0"/>
              <a:buChar char="•"/>
            </a:pPr>
            <a:endParaRPr lang="en-US" dirty="0"/>
          </a:p>
        </p:txBody>
      </p:sp>
      <p:pic>
        <p:nvPicPr>
          <p:cNvPr id="2057" name="Picture 9" descr="C:\Program Files (x86)\Microsoft Office\MEDIA\CAGCAT10\j0149627.wm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81200" y="4191000"/>
            <a:ext cx="1308929" cy="9300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Class2014\AppData\Local\Microsoft\Windows\Temporary Internet Files\Content.IE5\O9L5FNKL\MC900436334[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66800" y="504972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lass2014\AppData\Local\Microsoft\Windows\Temporary Internet Files\Content.IE5\1GYX6QKB\MC900391486[1].wmf"/>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8996" y="4650257"/>
            <a:ext cx="1632204" cy="18169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47351" y="1368641"/>
            <a:ext cx="1344792" cy="923330"/>
          </a:xfrm>
          <a:prstGeom prst="rect">
            <a:avLst/>
          </a:prstGeom>
          <a:noFill/>
        </p:spPr>
        <p:txBody>
          <a:bodyPr wrap="none" rtlCol="0">
            <a:spAutoFit/>
          </a:bodyPr>
          <a:lstStyle/>
          <a:p>
            <a:r>
              <a:rPr lang="en-US" dirty="0" smtClean="0"/>
              <a:t>Explanation</a:t>
            </a:r>
          </a:p>
          <a:p>
            <a:r>
              <a:rPr lang="en-US" dirty="0" smtClean="0"/>
              <a:t>Prediction</a:t>
            </a:r>
          </a:p>
          <a:p>
            <a:r>
              <a:rPr lang="en-US" dirty="0" smtClean="0"/>
              <a:t>Intervention</a:t>
            </a:r>
          </a:p>
        </p:txBody>
      </p:sp>
      <p:sp>
        <p:nvSpPr>
          <p:cNvPr id="11" name="TextBox 10"/>
          <p:cNvSpPr txBox="1"/>
          <p:nvPr/>
        </p:nvSpPr>
        <p:spPr>
          <a:xfrm>
            <a:off x="7399782" y="914400"/>
            <a:ext cx="1181734" cy="369332"/>
          </a:xfrm>
          <a:prstGeom prst="rect">
            <a:avLst/>
          </a:prstGeom>
          <a:noFill/>
        </p:spPr>
        <p:txBody>
          <a:bodyPr wrap="none" rtlCol="0">
            <a:spAutoFit/>
          </a:bodyPr>
          <a:lstStyle/>
          <a:p>
            <a:r>
              <a:rPr lang="en-US" dirty="0" smtClean="0"/>
              <a:t>~7000 BCE</a:t>
            </a:r>
            <a:endParaRPr lang="en-US" dirty="0"/>
          </a:p>
        </p:txBody>
      </p:sp>
      <p:sp>
        <p:nvSpPr>
          <p:cNvPr id="12" name="Rounded Rectangular Callout 11"/>
          <p:cNvSpPr/>
          <p:nvPr/>
        </p:nvSpPr>
        <p:spPr>
          <a:xfrm>
            <a:off x="2209800" y="2819400"/>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spTree>
    <p:extLst>
      <p:ext uri="{BB962C8B-B14F-4D97-AF65-F5344CB8AC3E}">
        <p14:creationId xmlns:p14="http://schemas.microsoft.com/office/powerpoint/2010/main" val="2771656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Prediction	P(rain | </a:t>
                </a:r>
                <a:r>
                  <a:rPr lang="en-US" dirty="0" err="1" smtClean="0"/>
                  <a:t>current_weather</a:t>
                </a:r>
                <a:r>
                  <a:rPr lang="en-US" dirty="0" smtClean="0"/>
                  <a:t>)</a:t>
                </a:r>
              </a:p>
              <a:p>
                <a:pPr lvl="1"/>
                <a:endParaRPr lang="en-US" dirty="0" smtClean="0"/>
              </a:p>
              <a:p>
                <a:r>
                  <a:rPr lang="en-US" dirty="0" smtClean="0"/>
                  <a:t>Explanation	</a:t>
                </a:r>
                <a14:m>
                  <m:oMath xmlns:m="http://schemas.openxmlformats.org/officeDocument/2006/math">
                    <m:m>
                      <m:mPr>
                        <m:mcs>
                          <m:mc>
                            <m:mcPr>
                              <m:count m:val="1"/>
                              <m:mcJc m:val="center"/>
                            </m:mcPr>
                          </m:mc>
                        </m:mcs>
                        <m:ctrlPr>
                          <a:rPr lang="en-US" b="0" i="1" smtClean="0">
                            <a:latin typeface="Cambria Math"/>
                          </a:rPr>
                        </m:ctrlPr>
                      </m:mPr>
                      <m:mr>
                        <m:e>
                          <m:r>
                            <a:rPr lang="en-US" b="0" i="1" smtClean="0">
                              <a:latin typeface="Cambria Math"/>
                            </a:rPr>
                            <m:t>𝑎𝑟𝑔𝑚𝑎𝑥</m:t>
                          </m:r>
                        </m:e>
                      </m:mr>
                      <m:mr>
                        <m:e>
                          <m:r>
                            <a:rPr lang="en-US" b="0" i="1" smtClean="0">
                              <a:latin typeface="Cambria Math"/>
                            </a:rPr>
                            <m:t>𝑤𝑎𝑡𝑒𝑟𝑖𝑛𝑔</m:t>
                          </m:r>
                        </m:e>
                      </m:mr>
                    </m:m>
                    <m:r>
                      <a:rPr lang="en-US" b="0" i="1" smtClean="0">
                        <a:latin typeface="Cambria Math"/>
                      </a:rPr>
                      <m:t>𝑃</m:t>
                    </m:r>
                    <m:r>
                      <a:rPr lang="en-US" b="0" i="1" smtClean="0">
                        <a:latin typeface="Cambria Math"/>
                      </a:rPr>
                      <m:t>(</m:t>
                    </m:r>
                  </m:oMath>
                </a14:m>
                <a:r>
                  <a:rPr lang="en-US" dirty="0" smtClean="0"/>
                  <a:t>Harvest=big | </a:t>
                </a:r>
              </a:p>
              <a:p>
                <a:r>
                  <a:rPr lang="en-US" dirty="0" smtClean="0"/>
                  <a:t>Intervention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n-US">
                    <a:noFill/>
                  </a:rPr>
                  <a:t> </a:t>
                </a:r>
              </a:p>
            </p:txBody>
          </p:sp>
        </mc:Fallback>
      </mc:AlternateContent>
      <p:sp>
        <p:nvSpPr>
          <p:cNvPr id="4" name="Rectangle 3"/>
          <p:cNvSpPr/>
          <p:nvPr/>
        </p:nvSpPr>
        <p:spPr>
          <a:xfrm>
            <a:off x="5040624" y="5223753"/>
            <a:ext cx="1876780" cy="12954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257800" y="5410200"/>
            <a:ext cx="1292714" cy="963849"/>
            <a:chOff x="5336686" y="5410200"/>
            <a:chExt cx="1292714" cy="963849"/>
          </a:xfrm>
        </p:grpSpPr>
        <p:sp>
          <p:nvSpPr>
            <p:cNvPr id="6" name="Curved Right Arrow 5"/>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Right Arrow 6"/>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p:cNvSpPr txBox="1"/>
          <p:nvPr/>
        </p:nvSpPr>
        <p:spPr>
          <a:xfrm>
            <a:off x="304800" y="4572000"/>
            <a:ext cx="4809650" cy="461665"/>
          </a:xfrm>
          <a:prstGeom prst="rect">
            <a:avLst/>
          </a:prstGeom>
          <a:noFill/>
        </p:spPr>
        <p:txBody>
          <a:bodyPr wrap="none" rtlCol="0">
            <a:spAutoFit/>
          </a:bodyPr>
          <a:lstStyle/>
          <a:p>
            <a:r>
              <a:rPr lang="en-US" sz="2400" b="1" dirty="0" smtClean="0">
                <a:sym typeface="Wingdings" pitchFamily="2" charset="2"/>
              </a:rPr>
              <a:t>Combine with Feedback  Learning</a:t>
            </a:r>
            <a:endParaRPr lang="en-US" sz="2400" b="1" dirty="0"/>
          </a:p>
        </p:txBody>
      </p:sp>
    </p:spTree>
    <p:extLst>
      <p:ext uri="{BB962C8B-B14F-4D97-AF65-F5344CB8AC3E}">
        <p14:creationId xmlns:p14="http://schemas.microsoft.com/office/powerpoint/2010/main" val="35917116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2"/>
          <p:cNvSpPr>
            <a:spLocks noGrp="1"/>
          </p:cNvSpPr>
          <p:nvPr>
            <p:ph idx="1"/>
          </p:nvPr>
        </p:nvSpPr>
        <p:spPr/>
        <p:txBody>
          <a:bodyPr>
            <a:normAutofit fontScale="70000" lnSpcReduction="20000"/>
          </a:bodyPr>
          <a:lstStyle/>
          <a:p>
            <a:r>
              <a:rPr lang="en-US" dirty="0" smtClean="0"/>
              <a:t>Push bandwidth (I/O)</a:t>
            </a:r>
          </a:p>
          <a:p>
            <a:pPr lvl="1"/>
            <a:r>
              <a:rPr lang="en-US" dirty="0" smtClean="0"/>
              <a:t>Take in more data</a:t>
            </a:r>
          </a:p>
          <a:p>
            <a:pPr lvl="2"/>
            <a:r>
              <a:rPr lang="en-US" dirty="0" smtClean="0"/>
              <a:t>Telescopes, microscopes, Geiger counters, Internet, …</a:t>
            </a:r>
          </a:p>
          <a:p>
            <a:pPr lvl="1"/>
            <a:r>
              <a:rPr lang="en-US" dirty="0" smtClean="0"/>
              <a:t>Increase data’s relevant information content</a:t>
            </a:r>
          </a:p>
          <a:p>
            <a:pPr lvl="2"/>
            <a:r>
              <a:rPr lang="en-US" dirty="0" smtClean="0"/>
              <a:t>Filtering tools, Search Engines</a:t>
            </a:r>
          </a:p>
          <a:p>
            <a:r>
              <a:rPr lang="en-US" dirty="0" smtClean="0"/>
              <a:t>Push Memory (RAM, Storage)</a:t>
            </a:r>
          </a:p>
          <a:p>
            <a:pPr lvl="1"/>
            <a:r>
              <a:rPr lang="en-US" dirty="0" smtClean="0"/>
              <a:t>Summarize and condense (Hash)</a:t>
            </a:r>
          </a:p>
          <a:p>
            <a:pPr lvl="2"/>
            <a:r>
              <a:rPr lang="en-US" dirty="0" smtClean="0"/>
              <a:t>Library catalog system, Internet</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t>Graphical, Symbolic, Numerical, Audial, …</a:t>
            </a:r>
          </a:p>
          <a:p>
            <a:pPr lvl="2"/>
            <a:r>
              <a:rPr lang="en-US" dirty="0" smtClean="0"/>
              <a:t>Statistics in Physics </a:t>
            </a:r>
            <a:r>
              <a:rPr lang="en-US" dirty="0" smtClean="0">
                <a:sym typeface="Wingdings" pitchFamily="2" charset="2"/>
              </a:rPr>
              <a:t> Classical to Probabilistic Model of Atom</a:t>
            </a:r>
            <a:endParaRPr lang="en-US" dirty="0" smtClean="0"/>
          </a:p>
          <a:p>
            <a:pPr lvl="1"/>
            <a:r>
              <a:rPr lang="en-US" dirty="0" smtClean="0"/>
              <a:t>Increase thinking efficiency</a:t>
            </a:r>
          </a:p>
          <a:p>
            <a:pPr lvl="2"/>
            <a:r>
              <a:rPr lang="en-US" dirty="0" smtClean="0"/>
              <a:t>Stand on the shoulders of giants</a:t>
            </a:r>
            <a:endParaRPr lang="en-US" dirty="0"/>
          </a:p>
        </p:txBody>
      </p:sp>
      <p:sp>
        <p:nvSpPr>
          <p:cNvPr id="5" name="TextBox 4"/>
          <p:cNvSpPr txBox="1"/>
          <p:nvPr/>
        </p:nvSpPr>
        <p:spPr>
          <a:xfrm>
            <a:off x="234024" y="6172200"/>
            <a:ext cx="6055889" cy="461665"/>
          </a:xfrm>
          <a:prstGeom prst="rect">
            <a:avLst/>
          </a:prstGeom>
          <a:noFill/>
        </p:spPr>
        <p:txBody>
          <a:bodyPr wrap="none" rtlCol="0">
            <a:spAutoFit/>
          </a:bodyPr>
          <a:lstStyle/>
          <a:p>
            <a:r>
              <a:rPr lang="en-US" sz="2400" b="1" dirty="0" smtClean="0">
                <a:sym typeface="Wingdings" pitchFamily="2" charset="2"/>
              </a:rPr>
              <a:t>Push our Limits  Approach the God Machine</a:t>
            </a:r>
            <a:endParaRPr lang="en-US" sz="2400" b="1" dirty="0"/>
          </a:p>
        </p:txBody>
      </p:sp>
      <p:sp>
        <p:nvSpPr>
          <p:cNvPr id="3" name="Rectangle 2"/>
          <p:cNvSpPr/>
          <p:nvPr/>
        </p:nvSpPr>
        <p:spPr>
          <a:xfrm>
            <a:off x="4724400" y="5525869"/>
            <a:ext cx="4572000" cy="646331"/>
          </a:xfrm>
          <a:prstGeom prst="rect">
            <a:avLst/>
          </a:prstGeom>
        </p:spPr>
        <p:txBody>
          <a:bodyPr>
            <a:spAutoFit/>
          </a:bodyPr>
          <a:lstStyle/>
          <a:p>
            <a:r>
              <a:rPr lang="en-US" dirty="0"/>
              <a:t>We’ll never get perfect models</a:t>
            </a:r>
          </a:p>
          <a:p>
            <a:pPr lvl="1">
              <a:buFont typeface="Wingdings" pitchFamily="2" charset="2"/>
              <a:buChar char="Ø"/>
            </a:pPr>
            <a:r>
              <a:rPr lang="en-US" dirty="0"/>
              <a:t>But we can get closer!</a:t>
            </a:r>
          </a:p>
        </p:txBody>
      </p:sp>
    </p:spTree>
    <p:extLst>
      <p:ext uri="{BB962C8B-B14F-4D97-AF65-F5344CB8AC3E}">
        <p14:creationId xmlns:p14="http://schemas.microsoft.com/office/powerpoint/2010/main" val="2091362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3716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382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7912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7884</TotalTime>
  <Words>1627</Words>
  <Application>Microsoft Office PowerPoint</Application>
  <PresentationFormat>On-screen Show (4:3)</PresentationFormat>
  <Paragraphs>213</Paragraphs>
  <Slides>17</Slides>
  <Notes>15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PowerPoint Presentation</vt:lpstr>
      <vt:lpstr>PowerPoint Presentation</vt:lpstr>
      <vt:lpstr>Backup!</vt:lpstr>
      <vt:lpstr>Modern Models</vt:lpstr>
      <vt:lpstr>On Failure</vt:lpstr>
      <vt:lpstr>Failure…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112</cp:revision>
  <cp:lastPrinted>2013-04-18T00:13:36Z</cp:lastPrinted>
  <dcterms:created xsi:type="dcterms:W3CDTF">2013-03-29T02:16:43Z</dcterms:created>
  <dcterms:modified xsi:type="dcterms:W3CDTF">2013-07-13T15:21:10Z</dcterms:modified>
</cp:coreProperties>
</file>